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8" r:id="rId6"/>
    <p:sldId id="306" r:id="rId7"/>
    <p:sldId id="280" r:id="rId8"/>
    <p:sldId id="281" r:id="rId9"/>
    <p:sldId id="282" r:id="rId10"/>
    <p:sldId id="284" r:id="rId11"/>
    <p:sldId id="285" r:id="rId12"/>
    <p:sldId id="286" r:id="rId13"/>
    <p:sldId id="307" r:id="rId14"/>
    <p:sldId id="308" r:id="rId15"/>
    <p:sldId id="288" r:id="rId16"/>
    <p:sldId id="289" r:id="rId17"/>
    <p:sldId id="290" r:id="rId18"/>
    <p:sldId id="291" r:id="rId19"/>
    <p:sldId id="305" r:id="rId20"/>
    <p:sldId id="296" r:id="rId21"/>
    <p:sldId id="295" r:id="rId22"/>
    <p:sldId id="309" r:id="rId23"/>
    <p:sldId id="304" r:id="rId24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82" d="100"/>
          <a:sy n="82" d="100"/>
        </p:scale>
        <p:origin x="49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00845789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38259089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1608579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87062367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11055808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93989471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05228667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619573359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50950193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27770308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86501236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78929792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93080372"/>
      </p:ext>
    </p:extLst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83268485"/>
      </p:ext>
    </p:extLst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06482435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70128700"/>
      </p:ext>
    </p:extLst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91937398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06913F3-980F-41DB-9969-3AF5D791EAE6}" type="datetimeFigureOut">
              <a:rPr lang="ro-RO" smtClean="0"/>
              <a:t>22.09.2026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4BE2EF4-B2E8-4BA5-BE19-178E7C0739B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6359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randomBar dir="vert"/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-162838"/>
            <a:ext cx="9144000" cy="3672801"/>
          </a:xfrm>
        </p:spPr>
        <p:txBody>
          <a:bodyPr>
            <a:normAutofit fontScale="90000"/>
          </a:bodyPr>
          <a:lstStyle/>
          <a:p>
            <a:pPr algn="ctr"/>
            <a:br>
              <a:rPr lang="ro-RO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</a:t>
            </a:r>
            <a:br>
              <a:rPr lang="ro-RO" sz="4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PRIVIND STAREA ȘI CALITATEA ÎNVĂȚĂMÂNTULUI ÎN ANUL  ȘCOLAR 2</a:t>
            </a:r>
            <a:r>
              <a:rPr lang="ro-MD" sz="4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it-IT" sz="4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r>
              <a:rPr lang="ro-MD" sz="4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br>
              <a:rPr lang="ro-RO" sz="4800" dirty="0"/>
            </a:br>
            <a:endParaRPr lang="ro-RO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047988"/>
            <a:ext cx="10175310" cy="1290181"/>
          </a:xfrm>
        </p:spPr>
        <p:txBody>
          <a:bodyPr>
            <a:normAutofit fontScale="55000" lnSpcReduction="20000"/>
          </a:bodyPr>
          <a:lstStyle/>
          <a:p>
            <a:pPr algn="r"/>
            <a:r>
              <a:rPr lang="ro-RO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Director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o-RO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</a:t>
            </a:r>
            <a:r>
              <a:rPr lang="ro-RO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</a:t>
            </a:r>
            <a:r>
              <a:rPr lang="ro-RO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 Darius Alexandru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Prof.Sab</a:t>
            </a:r>
            <a:r>
              <a:rPr lang="ro-RO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Eniko</a:t>
            </a:r>
            <a:endParaRPr lang="ro-RO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o-RO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Școala Gimnazială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Octavian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Goga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Cluj</a:t>
            </a:r>
            <a:r>
              <a:rPr lang="ro-RO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Napoca</a:t>
            </a:r>
            <a:endParaRPr lang="ro-RO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8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DEVIZA ȘCOLII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7134" y="2666999"/>
            <a:ext cx="10475889" cy="3124201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o-RO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Într-o școală niciodată nu se știe cine dă și cine primește.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         </a:t>
            </a:r>
            <a:endParaRPr lang="ro-RO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o-RO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Constantin Noica</a:t>
            </a:r>
          </a:p>
          <a:p>
            <a:endParaRPr lang="ro-RO" dirty="0"/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532425215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VIZIUNEA ȘCOLII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2666999"/>
            <a:ext cx="10018713" cy="3124201"/>
          </a:xfrm>
        </p:spPr>
        <p:txBody>
          <a:bodyPr/>
          <a:lstStyle/>
          <a:p>
            <a:r>
              <a:rPr 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„NOI SUNTEM O ŞCOALĂ PENTRU VIITOR” –</a:t>
            </a:r>
            <a:endParaRPr lang="ro-RO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 ŞCOALĂ DESCHISĂ SPRE EDUCAŢIA EUROPEANĂ-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EDUCAŢIA, UN DREPT AL TUTUROR”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956931044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MISIUNEA ȘCOLII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281237"/>
            <a:ext cx="10018713" cy="4305301"/>
          </a:xfrm>
        </p:spPr>
        <p:txBody>
          <a:bodyPr>
            <a:normAutofit fontScale="70000" lnSpcReduction="20000"/>
          </a:bodyPr>
          <a:lstStyle/>
          <a:p>
            <a:r>
              <a:rPr lang="ro-RO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SUNTEM O FAMILIE! IMPREUNĂ CONSTRUIM, INVĂŢĂM, INOVĂM, PĂSTRĂM TRADIŢIILE!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SUNTEM O ŞCOALĂ DESCHISĂ PENTRU COMUNITATE.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it-IT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PREG</a:t>
            </a:r>
            <a:r>
              <a:rPr lang="ro-RO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it-IT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 VIITORII ABSOLVENŢI PENTRU INTEGRAREA </a:t>
            </a:r>
            <a:r>
              <a:rPr lang="ro-RO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it-IT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NTR-O SOCIETATE </a:t>
            </a:r>
            <a:r>
              <a:rPr lang="ro-RO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it-IT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SCHIMBARE.</a:t>
            </a:r>
            <a:r>
              <a:rPr lang="it-IT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SERVICIILE OFERITE DE ȘCOALA GIMNAZIALĂ ”OCTAVIAN GOGA” AU LA BAZĂ CALITATEA, VALOAREA , COMPETENȚELE ȘI RESPONSABILITATEA  ASUMATĂ</a:t>
            </a:r>
            <a:r>
              <a:rPr lang="ro-RO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AVEM ÎN VEDERE PERFORMANȚA, PROMOVAREA VALORILOR EUROPENE, EGALITATEA ȘANSELOR  PENTRU TOȚI PARTICIPANȚII LA PROC</a:t>
            </a:r>
            <a:r>
              <a:rPr lang="ro-RO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ESUL EDUCAȚIONAL.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OFERIM UN MEDIU ȘCOLAR   NEDISCRIMINATORIU, COOPERANT</a:t>
            </a:r>
            <a:r>
              <a:rPr lang="ro-RO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ȘI DESCHIS SPRE COMUNITATEA EDUCAȚIONALĂ PENTRU ÎNVĂȚAREA PE TOT PARCURSUL VIEȚII.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82366289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00416"/>
            <a:ext cx="10018713" cy="1139869"/>
          </a:xfrm>
        </p:spPr>
        <p:txBody>
          <a:bodyPr>
            <a:normAutofit/>
          </a:bodyPr>
          <a:lstStyle/>
          <a:p>
            <a:r>
              <a:rPr lang="ro-RO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ACTIVITATEA MANAGERIALĂ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490597"/>
            <a:ext cx="10018713" cy="5273458"/>
          </a:xfrm>
        </p:spPr>
        <p:txBody>
          <a:bodyPr>
            <a:noAutofit/>
          </a:bodyPr>
          <a:lstStyle/>
          <a:p>
            <a:endParaRPr lang="ro-RO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Realizarea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documentelor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proiectare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managerială</a:t>
            </a:r>
            <a:endParaRPr lang="ro-RO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hangingPunct="0"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managerială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şcolar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20</a:t>
            </a:r>
            <a:r>
              <a:rPr lang="ro-M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5-2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a  </a:t>
            </a:r>
            <a:r>
              <a:rPr lang="ro-R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nsemnat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următoarelor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documente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şcolii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şcolarizare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managerial ; 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Oferta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educaţională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activităţilor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educative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şcolare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extraşcolare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Programele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activităţi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anuale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semestriale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catedrelor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comisiilor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lucru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funcţii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buget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 20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6; 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Tematica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şedinţelor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Consiliului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profesoral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Consiliului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administraţie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hangingPunc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800" dirty="0"/>
          </a:p>
        </p:txBody>
      </p:sp>
    </p:spTree>
    <p:extLst>
      <p:ext uri="{BB962C8B-B14F-4D97-AF65-F5344CB8AC3E}">
        <p14:creationId xmlns:p14="http://schemas.microsoft.com/office/powerpoint/2010/main" val="392111855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9021" y="642938"/>
            <a:ext cx="10018713" cy="704589"/>
          </a:xfrm>
        </p:spPr>
        <p:txBody>
          <a:bodyPr>
            <a:noAutofit/>
          </a:bodyPr>
          <a:lstStyle/>
          <a:p>
            <a:r>
              <a:rPr lang="ro-RO" sz="4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BAZA MATERIALĂ</a:t>
            </a:r>
            <a:br>
              <a:rPr lang="ro-RO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o-RO" sz="4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4504" y="1665963"/>
            <a:ext cx="10947748" cy="5348612"/>
          </a:xfrm>
        </p:spPr>
        <p:txBody>
          <a:bodyPr>
            <a:normAutofit fontScale="47500" lnSpcReduction="20000"/>
          </a:bodyPr>
          <a:lstStyle/>
          <a:p>
            <a:r>
              <a:rPr lang="it-IT" sz="4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Anul şcolar 20</a:t>
            </a:r>
            <a:r>
              <a:rPr lang="ro-MD" sz="4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it-IT" sz="4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r>
              <a:rPr lang="ro-RO" sz="4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it-IT" sz="4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reprezentat o perioadă de îmbunătăţiri în direcţia întreţinerii  şcoli:</a:t>
            </a:r>
            <a:endParaRPr lang="ro-RO" sz="4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o-RO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Înlocuirea a 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390 </a:t>
            </a:r>
            <a:r>
              <a:rPr lang="ro-RO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banci scolare </a:t>
            </a:r>
            <a:endParaRPr lang="en-US" sz="5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o-RO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Renovarea și igienizarea holului școlii</a:t>
            </a:r>
            <a:endParaRPr lang="en-US" sz="5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Reabilitarea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termica</a:t>
            </a:r>
            <a:endParaRPr lang="en-US" sz="5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Inlocuirea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partiala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gardului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scolii</a:t>
            </a:r>
            <a:endParaRPr lang="ro-RO" sz="5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o-RO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Achizitionarea a 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590 </a:t>
            </a:r>
            <a:r>
              <a:rPr lang="ro-RO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scaune</a:t>
            </a:r>
          </a:p>
          <a:p>
            <a:pPr marL="0" lvl="0" indent="0">
              <a:buNone/>
            </a:pPr>
            <a:endParaRPr lang="en-US" sz="5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cumpărate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materiale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curăţenie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o-RO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materiale sanitare( dezinfectanți, standuri de dezinfectare și echipamente de protecție) papetărie și alte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consumabile</a:t>
            </a:r>
            <a:endParaRPr lang="en-US" sz="5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sălile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s-a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făcut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deratizare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dezinsecţie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contract cu o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firmă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autorizată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0"/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verificate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umplute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stingătoarele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contract cu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firmă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autorizată</a:t>
            </a:r>
            <a:r>
              <a:rPr lang="en-US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ro-RO" sz="5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069572203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350730"/>
            <a:ext cx="10018713" cy="6338170"/>
          </a:xfrm>
        </p:spPr>
        <p:txBody>
          <a:bodyPr>
            <a:normAutofit/>
          </a:bodyPr>
          <a:lstStyle/>
          <a:p>
            <a:pPr algn="l"/>
            <a:b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Achiziționarea  de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laptopuri</a:t>
            </a:r>
            <a:b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Montarea 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camere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supraveghere</a:t>
            </a:r>
            <a:b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 Au fost intretinute toate spatiile scolii 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Reamenajare</a:t>
            </a: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spatii</a:t>
            </a:r>
            <a:b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Achiziționarea  de echipament sportiv</a:t>
            </a:r>
            <a:b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S-au executat lucrări de întreținere l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gardul ce imprejmuieste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școala</a:t>
            </a:r>
            <a:b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o-RO" sz="2400" b="1" dirty="0"/>
          </a:p>
        </p:txBody>
      </p:sp>
    </p:spTree>
    <p:extLst>
      <p:ext uri="{BB962C8B-B14F-4D97-AF65-F5344CB8AC3E}">
        <p14:creationId xmlns:p14="http://schemas.microsoft.com/office/powerpoint/2010/main" val="3062970461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RESURSE  UMANE</a:t>
            </a:r>
            <a:br>
              <a:rPr lang="ro-RO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Populaţia şcolară </a:t>
            </a:r>
            <a:endParaRPr lang="ro-RO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8009850"/>
              </p:ext>
            </p:extLst>
          </p:nvPr>
        </p:nvGraphicFramePr>
        <p:xfrm>
          <a:off x="1614487" y="2329839"/>
          <a:ext cx="9888535" cy="33100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4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8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2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4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47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1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79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32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72858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Nivel</a:t>
                      </a:r>
                      <a:endParaRPr lang="ro-RO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elevi</a:t>
                      </a:r>
                      <a:endParaRPr lang="ro-RO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clase</a:t>
                      </a:r>
                      <a:endParaRPr lang="ro-RO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post did.</a:t>
                      </a:r>
                      <a:endParaRPr lang="ro-RO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Din care</a:t>
                      </a:r>
                      <a:endParaRPr lang="ro-RO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post. did. aux.</a:t>
                      </a:r>
                      <a:endParaRPr lang="ro-RO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Nr. post. nedid.</a:t>
                      </a:r>
                      <a:endParaRPr lang="ro-RO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8571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Tit.</a:t>
                      </a:r>
                      <a:endParaRPr lang="ro-RO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Supl.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calif.</a:t>
                      </a:r>
                      <a:endParaRPr lang="ro-RO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Supl.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Necalif. </a:t>
                      </a:r>
                      <a:endParaRPr lang="ro-RO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8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Primar</a:t>
                      </a:r>
                      <a:endParaRPr lang="ro-RO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552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23.05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19.05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8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Gimnazial</a:t>
                      </a:r>
                      <a:endParaRPr lang="ro-RO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27.28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22.56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4.55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8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ro-RO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886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50.33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41.61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8.55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.50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5501381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453" y="0"/>
            <a:ext cx="10563572" cy="1377863"/>
          </a:xfrm>
        </p:spPr>
        <p:txBody>
          <a:bodyPr>
            <a:normAutofit fontScale="90000"/>
          </a:bodyPr>
          <a:lstStyle/>
          <a:p>
            <a:r>
              <a:rPr lang="ro-RO" sz="3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posturi aprobate pentru anul şcolar 202</a:t>
            </a:r>
            <a:r>
              <a:rPr lang="en-US" sz="3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o-RO" sz="3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3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br>
              <a:rPr lang="ro-RO" sz="3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Școala</a:t>
            </a:r>
            <a:r>
              <a:rPr lang="en-US" sz="3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Gimnazială</a:t>
            </a:r>
            <a:r>
              <a:rPr lang="en-US" sz="3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Octavian Goga</a:t>
            </a:r>
            <a:br>
              <a:rPr lang="ro-RO" sz="4400" dirty="0"/>
            </a:br>
            <a:endParaRPr lang="ro-R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0731946"/>
              </p:ext>
            </p:extLst>
          </p:nvPr>
        </p:nvGraphicFramePr>
        <p:xfrm>
          <a:off x="1816274" y="1377863"/>
          <a:ext cx="9945666" cy="423775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469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8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2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05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73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73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109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Nivelul de învăţământ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număr de clase 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număr de elevi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Anul de studiu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Număr de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elevi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Clase 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956">
                <a:tc row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Învăţământ primar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552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Clasa preg.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o-RO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866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Clasa I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o-RO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866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Clasa a II-a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o-RO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866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Clasa a III-a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o-RO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866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Clasa a IV-a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o-RO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956"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Învăţământ gimnazial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Clasa a V-a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o-RO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866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Clasa a VI-a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o-RO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866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Clasa a VII-a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866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Clasa a VIII-a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8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886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886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3209259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Cadre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didactice</a:t>
            </a:r>
            <a:br>
              <a:rPr lang="ro-RO" dirty="0"/>
            </a:br>
            <a:endParaRPr lang="ro-R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6596452"/>
              </p:ext>
            </p:extLst>
          </p:nvPr>
        </p:nvGraphicFramePr>
        <p:xfrm>
          <a:off x="2317315" y="2167004"/>
          <a:ext cx="9185708" cy="395822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13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23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35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35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30922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Cadre didactice</a:t>
                      </a:r>
                      <a:endParaRPr lang="ro-RO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ro-RO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Primar</a:t>
                      </a:r>
                      <a:endParaRPr lang="ro-RO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24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Gimnazial</a:t>
                      </a:r>
                      <a:endParaRPr lang="ro-RO" sz="2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460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24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Titulare</a:t>
                      </a:r>
                      <a:endParaRPr lang="ro-RO" sz="2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o-RO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  <a:endParaRPr lang="ro-RO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2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o-RO" sz="24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460"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24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suplinitoare</a:t>
                      </a:r>
                      <a:endParaRPr lang="ro-RO" sz="2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24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ro-RO" sz="2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o-RO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o-RO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2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o-RO" sz="24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460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24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calificate</a:t>
                      </a:r>
                      <a:endParaRPr lang="ro-RO" sz="2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o-RO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o-RO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2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o-RO" sz="24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460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24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necalificate </a:t>
                      </a:r>
                      <a:endParaRPr lang="ro-RO" sz="2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2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o-RO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o-RO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2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o-RO" sz="24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460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ro-RO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</a:t>
                      </a:r>
                      <a:endParaRPr lang="ro-RO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o-RO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ro-RO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840857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00208"/>
            <a:ext cx="10018713" cy="1302707"/>
          </a:xfrm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Distribuţia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personalului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didactic,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funcţie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disciplinele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trunchiul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comun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o-RO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2283674"/>
              </p:ext>
            </p:extLst>
          </p:nvPr>
        </p:nvGraphicFramePr>
        <p:xfrm>
          <a:off x="2154476" y="1753639"/>
          <a:ext cx="8843375" cy="50584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547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4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44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28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Disciplina predată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Numărul cadrelor didactice în funcţie de calificare: 59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206">
                <a:tc>
                  <a:txBody>
                    <a:bodyPr/>
                    <a:lstStyle/>
                    <a:p>
                      <a:pPr indent="207645"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În specialitate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În aceeaşi arie curriculară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Altă specialitate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4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Prof.înv.primar 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4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Limba</a:t>
                      </a:r>
                      <a:r>
                        <a:rPr lang="ro-RO" sz="16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română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Limba</a:t>
                      </a:r>
                      <a:r>
                        <a:rPr lang="ro-RO" sz="16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latină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Limba</a:t>
                      </a:r>
                      <a:r>
                        <a:rPr lang="ro-RO" sz="16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maghiară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4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Matematică 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4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Fizică 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4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Chimie 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4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Biologie 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4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Geografie 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4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Istorie /Ed.socială/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4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Limbi străine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28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Educație fizică si sport 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Educație tehnologică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4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Educatie muzicală </a:t>
                      </a:r>
                      <a:endParaRPr lang="ro-RO" sz="16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4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Educatie plastică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Religie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o-RO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lang="ro-RO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667435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Distribuţia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grade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didactice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personalului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didactic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angajat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o-RO" dirty="0"/>
            </a:br>
            <a:endParaRPr lang="ro-R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421026"/>
              </p:ext>
            </p:extLst>
          </p:nvPr>
        </p:nvGraphicFramePr>
        <p:xfrm>
          <a:off x="2229633" y="2216168"/>
          <a:ext cx="8229600" cy="322012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95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7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47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28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28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31168">
                <a:tc grid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Număr personal didactic calificat: 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Personal didactic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necalificat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5584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Gradul I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Gradul II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 definitivat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Fără definitivat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Necalificat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5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Din care, cu doctorat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7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476362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894004"/>
              </p:ext>
            </p:extLst>
          </p:nvPr>
        </p:nvGraphicFramePr>
        <p:xfrm>
          <a:off x="2356337" y="2157046"/>
          <a:ext cx="7842740" cy="368104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0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2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7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53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5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256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5172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Funcţia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Numele şi prenumele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Specialitatea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 didactic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Vechime în învăţământ (ani)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931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1.Director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2.Director adjunct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Chiș Darius Alexandru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Sabău Eniko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Prof.înv.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Primar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Prof.înv.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primar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ro-RO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0" algn="l"/>
                          <a:tab pos="2971800" algn="ctr"/>
                          <a:tab pos="5943600" algn="r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Grp="1" noChangeArrowheads="1"/>
          </p:cNvSpPr>
          <p:nvPr>
            <p:ph type="title"/>
          </p:nvPr>
        </p:nvSpPr>
        <p:spPr bwMode="auto">
          <a:xfrm flipV="1">
            <a:off x="-13481539" y="-192426"/>
            <a:ext cx="13303850" cy="192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33556" y="775649"/>
            <a:ext cx="44884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US" alt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</a:t>
            </a:r>
            <a:r>
              <a:rPr lang="ro-RO" alt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alt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conducere</a:t>
            </a:r>
            <a:endParaRPr lang="en-US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04339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5689948"/>
          </a:xfrm>
        </p:spPr>
        <p:txBody>
          <a:bodyPr>
            <a:normAutofit fontScale="90000"/>
          </a:bodyPr>
          <a:lstStyle/>
          <a:p>
            <a:pPr algn="l"/>
            <a:r>
              <a:rPr lang="ro-RO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didactic auxiliar:</a:t>
            </a:r>
            <a:b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normă secretar șef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norm</a:t>
            </a:r>
            <a: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secretar</a:t>
            </a:r>
            <a:b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norme  administrator financiar (contabil)</a:t>
            </a:r>
            <a:b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normă administrator patrimoniu </a:t>
            </a:r>
            <a:b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normă bibliotecar</a:t>
            </a:r>
            <a:b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nedidactic:</a:t>
            </a:r>
            <a:b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îngrijitori curățenie</a:t>
            </a:r>
            <a:b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muncitor de intreținere</a:t>
            </a:r>
            <a:b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31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 permanentă este asigurată prin supraveghere video și de firma de pază Scutul negru care asigură paza între orele 6,00-20,00.</a:t>
            </a:r>
            <a:br>
              <a:rPr lang="ro-RO" dirty="0"/>
            </a:b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988717274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25469"/>
            <a:ext cx="10018713" cy="901874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SITUAŢIA  LA  ÎNVĂŢĂTURĂ</a:t>
            </a:r>
            <a:endParaRPr lang="ro-RO" sz="4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252603"/>
            <a:ext cx="10018713" cy="4538597"/>
          </a:xfrm>
        </p:spPr>
        <p:txBody>
          <a:bodyPr>
            <a:normAutofit fontScale="40000" lnSpcReduction="20000"/>
          </a:bodyPr>
          <a:lstStyle/>
          <a:p>
            <a:endParaRPr lang="en-US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876 de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care au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înscrişi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începutul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anului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şcolar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r>
              <a:rPr lang="ro-MD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5-2026,  10</a:t>
            </a:r>
            <a:r>
              <a:rPr lang="ro-MD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s-au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transferat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școli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timpul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anului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școlar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și20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au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venit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transfer  din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unități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școlare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astfel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sfârșitul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anului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școlar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avut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886</a:t>
            </a:r>
            <a:r>
              <a:rPr lang="ro-MD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. </a:t>
            </a:r>
          </a:p>
          <a:p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Situația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învățătură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purtare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următoarea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Abandon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scolar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- 0</a:t>
            </a:r>
          </a:p>
          <a:p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nota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scăzută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purtare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- 13</a:t>
            </a:r>
            <a:endParaRPr lang="en-US" sz="4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Situaţia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promovabilităţii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şcoală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prezintă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astfel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97.79 %</a:t>
            </a:r>
          </a:p>
          <a:p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Situaţia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promovabilităţii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nivele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prezintă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astfel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97.79 % </a:t>
            </a:r>
          </a:p>
          <a:p>
            <a:pPr lvl="0"/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gimnazial</a:t>
            </a:r>
            <a:r>
              <a:rPr lang="en-US" sz="4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97.79 %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765326993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Promovabilitatea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nivele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prezintă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astfel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3709905"/>
              </p:ext>
            </p:extLst>
          </p:nvPr>
        </p:nvGraphicFramePr>
        <p:xfrm>
          <a:off x="3860588" y="2246195"/>
          <a:ext cx="4985838" cy="357100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653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2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Clasa</a:t>
                      </a:r>
                      <a:endParaRPr lang="ro-R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Procentul</a:t>
                      </a: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endParaRPr lang="ro-R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o-R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o-R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4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o-RO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o-R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o-RO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o-R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ro-RO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97.79%</a:t>
                      </a:r>
                      <a:endParaRPr lang="ro-R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o-RO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o-R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endParaRPr lang="ro-RO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97.79%</a:t>
                      </a:r>
                      <a:endParaRPr lang="ro-R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endParaRPr lang="ro-RO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o-R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1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  <a:endParaRPr lang="ro-RO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o-RO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7426262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293312"/>
          </a:xfrm>
        </p:spPr>
        <p:txBody>
          <a:bodyPr>
            <a:normAutofit/>
          </a:bodyPr>
          <a:lstStyle/>
          <a:p>
            <a:pPr algn="l"/>
            <a:r>
              <a:rPr lang="ro-RO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S</a:t>
            </a:r>
            <a:r>
              <a:rPr lang="en-US" sz="3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ituaţ</a:t>
            </a:r>
            <a:r>
              <a:rPr lang="ro-RO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r>
              <a:rPr lang="en-US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3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învăţatură</a:t>
            </a:r>
            <a:r>
              <a:rPr lang="en-US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en-US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promovaţi</a:t>
            </a:r>
            <a:br>
              <a:rPr lang="ro-RO" dirty="0"/>
            </a:br>
            <a:endParaRPr lang="ro-R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0632580"/>
              </p:ext>
            </p:extLst>
          </p:nvPr>
        </p:nvGraphicFramePr>
        <p:xfrm>
          <a:off x="1866379" y="1979113"/>
          <a:ext cx="9093896" cy="41148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377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4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13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22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81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Clasa</a:t>
                      </a:r>
                      <a:r>
                        <a:rPr lang="en-US" sz="18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5-6,99(S)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7-8,99(B)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9-10(FB)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5</a:t>
                      </a:r>
                      <a:r>
                        <a:rPr lang="en-US" dirty="0"/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r>
                        <a:rPr lang="en-US" sz="1800" b="1" dirty="0" err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nivel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primar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o-RO" sz="18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321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552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r>
                        <a:rPr lang="en-US" sz="1800" b="1" dirty="0" err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nivel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gimnazial</a:t>
                      </a:r>
                      <a:r>
                        <a:rPr lang="en-US" sz="18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o-RO" sz="18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146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186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b="1" dirty="0">
                          <a:solidFill>
                            <a:srgbClr val="0070C0"/>
                          </a:solidFill>
                        </a:rPr>
                        <a:t>3</a:t>
                      </a:r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ro-RO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346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507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886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871023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5527110"/>
          </a:xfrm>
        </p:spPr>
        <p:txBody>
          <a:bodyPr>
            <a:normAutofit fontScale="90000"/>
          </a:bodyPr>
          <a:lstStyle/>
          <a:p>
            <a:r>
              <a:rPr lang="en-US" sz="31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Studiind</a:t>
            </a:r>
            <a:r>
              <a:rPr lang="en-US" sz="3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situaţiile</a:t>
            </a:r>
            <a:r>
              <a:rPr lang="en-US" sz="3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prezentate</a:t>
            </a:r>
            <a:r>
              <a:rPr lang="en-US" sz="3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3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en-US" sz="3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putem</a:t>
            </a:r>
            <a:r>
              <a:rPr lang="en-US" sz="3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3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facem</a:t>
            </a:r>
            <a:r>
              <a:rPr lang="en-US" sz="3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următorul</a:t>
            </a:r>
            <a:r>
              <a:rPr lang="en-US" sz="3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comentariu</a:t>
            </a:r>
            <a:r>
              <a:rPr lang="en-US" sz="3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o-RO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●</a:t>
            </a:r>
            <a:r>
              <a:rPr lang="en-US" dirty="0"/>
              <a:t> </a:t>
            </a:r>
            <a:r>
              <a:rPr lang="en-US" sz="3100" dirty="0"/>
              <a:t>La </a:t>
            </a:r>
            <a:r>
              <a:rPr lang="en-US" sz="3100" dirty="0" err="1"/>
              <a:t>clasele</a:t>
            </a:r>
            <a:r>
              <a:rPr lang="en-US" sz="3100" dirty="0"/>
              <a:t> I-IV </a:t>
            </a:r>
            <a:r>
              <a:rPr lang="en-US" sz="3100" dirty="0" err="1"/>
              <a:t>predomină</a:t>
            </a:r>
            <a:r>
              <a:rPr lang="en-US" sz="3100" dirty="0"/>
              <a:t> </a:t>
            </a:r>
            <a:r>
              <a:rPr lang="en-US" sz="3100" dirty="0" err="1"/>
              <a:t>mediile</a:t>
            </a:r>
            <a:r>
              <a:rPr lang="en-US" sz="3100" dirty="0"/>
              <a:t> de B </a:t>
            </a:r>
            <a:r>
              <a:rPr lang="en-US" sz="3100" dirty="0" err="1"/>
              <a:t>și</a:t>
            </a:r>
            <a:r>
              <a:rPr lang="en-US" sz="3100" dirty="0"/>
              <a:t>  F.B:  </a:t>
            </a:r>
            <a:br>
              <a:rPr lang="en-US" sz="3100" dirty="0"/>
            </a:br>
            <a:r>
              <a:rPr lang="en-US" sz="3100" dirty="0"/>
              <a:t>77 % </a:t>
            </a:r>
            <a:r>
              <a:rPr lang="en-US" sz="3100" dirty="0" err="1"/>
              <a:t>este</a:t>
            </a:r>
            <a:r>
              <a:rPr lang="en-US" sz="3100" dirty="0"/>
              <a:t> </a:t>
            </a:r>
            <a:r>
              <a:rPr lang="en-US" sz="3100" dirty="0" err="1"/>
              <a:t>ponderea</a:t>
            </a:r>
            <a:r>
              <a:rPr lang="en-US" sz="3100" dirty="0"/>
              <a:t> </a:t>
            </a:r>
            <a:r>
              <a:rPr lang="en-US" sz="3100" dirty="0" err="1"/>
              <a:t>mediilor</a:t>
            </a:r>
            <a:r>
              <a:rPr lang="en-US" sz="3100" dirty="0"/>
              <a:t> de F.B, 20 % de B. </a:t>
            </a:r>
            <a:r>
              <a:rPr lang="en-US" sz="3100" dirty="0" err="1"/>
              <a:t>şi</a:t>
            </a:r>
            <a:r>
              <a:rPr lang="en-US" sz="3100" dirty="0"/>
              <a:t> 3 % </a:t>
            </a:r>
            <a:r>
              <a:rPr lang="en-US" sz="3100" dirty="0" err="1"/>
              <a:t>medii</a:t>
            </a:r>
            <a:r>
              <a:rPr lang="en-US" sz="3100" dirty="0"/>
              <a:t> </a:t>
            </a:r>
            <a:r>
              <a:rPr lang="en-US" sz="3100" dirty="0" err="1"/>
              <a:t>slabe</a:t>
            </a:r>
            <a:r>
              <a:rPr lang="en-US" sz="3100" dirty="0"/>
              <a:t>.</a:t>
            </a:r>
            <a:br>
              <a:rPr lang="en-US" sz="3100" dirty="0"/>
            </a:br>
            <a:br>
              <a:rPr lang="en-US" sz="3100" dirty="0"/>
            </a:br>
            <a:r>
              <a:rPr lang="ro-RO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en-US" sz="3100" dirty="0"/>
              <a:t>La </a:t>
            </a:r>
            <a:r>
              <a:rPr lang="en-US" sz="3100" dirty="0" err="1"/>
              <a:t>ciclul</a:t>
            </a:r>
            <a:r>
              <a:rPr lang="en-US" sz="3100" dirty="0"/>
              <a:t> </a:t>
            </a:r>
            <a:r>
              <a:rPr lang="en-US" sz="3100" dirty="0" err="1"/>
              <a:t>gimnazial</a:t>
            </a:r>
            <a:r>
              <a:rPr lang="en-US" sz="3100" dirty="0"/>
              <a:t> din </a:t>
            </a:r>
            <a:r>
              <a:rPr lang="en-US" sz="3100" dirty="0" err="1"/>
              <a:t>cei</a:t>
            </a:r>
            <a:r>
              <a:rPr lang="en-US" sz="3100" dirty="0"/>
              <a:t> 3</a:t>
            </a:r>
            <a:r>
              <a:rPr lang="ro-MD" sz="3100" dirty="0"/>
              <a:t>22 </a:t>
            </a:r>
            <a:r>
              <a:rPr lang="en-US" sz="3100" dirty="0"/>
              <a:t>de </a:t>
            </a:r>
            <a:r>
              <a:rPr lang="en-US" sz="3100" dirty="0" err="1"/>
              <a:t>elevi</a:t>
            </a:r>
            <a:r>
              <a:rPr lang="en-US" sz="3100" dirty="0"/>
              <a:t> </a:t>
            </a:r>
            <a:r>
              <a:rPr lang="en-US" sz="3100" dirty="0" err="1"/>
              <a:t>promovaţi</a:t>
            </a:r>
            <a:r>
              <a:rPr lang="en-US" sz="3100" dirty="0"/>
              <a:t>  1</a:t>
            </a:r>
            <a:r>
              <a:rPr lang="ro-MD" sz="3100" dirty="0"/>
              <a:t>74</a:t>
            </a:r>
            <a:r>
              <a:rPr lang="en-US" sz="3100" dirty="0"/>
              <a:t> au </a:t>
            </a:r>
            <a:r>
              <a:rPr lang="en-US" sz="3100" dirty="0" err="1"/>
              <a:t>medii</a:t>
            </a:r>
            <a:r>
              <a:rPr lang="en-US" sz="3100" dirty="0"/>
              <a:t> </a:t>
            </a:r>
            <a:r>
              <a:rPr lang="en-US" sz="3100" dirty="0" err="1"/>
              <a:t>cuprinse</a:t>
            </a:r>
            <a:r>
              <a:rPr lang="en-US" sz="3100" dirty="0"/>
              <a:t> </a:t>
            </a:r>
            <a:r>
              <a:rPr lang="en-US" sz="3100" dirty="0" err="1"/>
              <a:t>între</a:t>
            </a:r>
            <a:r>
              <a:rPr lang="en-US" sz="3100" dirty="0"/>
              <a:t> 9-10, </a:t>
            </a:r>
            <a:r>
              <a:rPr lang="en-US" sz="3100" dirty="0" err="1"/>
              <a:t>adică</a:t>
            </a:r>
            <a:r>
              <a:rPr lang="en-US" sz="3100" dirty="0"/>
              <a:t> 50,49 %, 49,18 % au </a:t>
            </a:r>
            <a:r>
              <a:rPr lang="en-US" sz="3100" dirty="0" err="1"/>
              <a:t>medii</a:t>
            </a:r>
            <a:r>
              <a:rPr lang="en-US" sz="3100" dirty="0"/>
              <a:t> </a:t>
            </a:r>
            <a:r>
              <a:rPr lang="en-US" sz="3100" dirty="0" err="1"/>
              <a:t>cuprinse</a:t>
            </a:r>
            <a:r>
              <a:rPr lang="en-US" sz="3100" dirty="0"/>
              <a:t> </a:t>
            </a:r>
            <a:r>
              <a:rPr lang="en-US" sz="3100" dirty="0" err="1"/>
              <a:t>între</a:t>
            </a:r>
            <a:r>
              <a:rPr lang="en-US" sz="3100" dirty="0"/>
              <a:t> 7-9 </a:t>
            </a:r>
            <a:r>
              <a:rPr lang="en-US" sz="3100" dirty="0" err="1"/>
              <a:t>şi</a:t>
            </a:r>
            <a:r>
              <a:rPr lang="en-US" sz="3100" dirty="0"/>
              <a:t> 0,33 % </a:t>
            </a:r>
            <a:r>
              <a:rPr lang="en-US" sz="3100" dirty="0" err="1"/>
              <a:t>între</a:t>
            </a:r>
            <a:r>
              <a:rPr lang="en-US" sz="3100" dirty="0"/>
              <a:t> 5-7.</a:t>
            </a:r>
            <a:br>
              <a:rPr lang="en-US" sz="3100" dirty="0"/>
            </a:br>
            <a:br>
              <a:rPr lang="en-US" sz="3100" dirty="0"/>
            </a:br>
            <a:r>
              <a:rPr lang="ro-RO" sz="3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en-US" sz="3100" dirty="0"/>
              <a:t> </a:t>
            </a:r>
            <a:r>
              <a:rPr lang="en-US" sz="3200" dirty="0"/>
              <a:t> In </a:t>
            </a:r>
            <a:r>
              <a:rPr lang="en-US" sz="3200" dirty="0" err="1"/>
              <a:t>anul</a:t>
            </a:r>
            <a:r>
              <a:rPr lang="en-US" sz="3200" dirty="0"/>
              <a:t> </a:t>
            </a:r>
            <a:r>
              <a:rPr lang="en-US" sz="3200" dirty="0" err="1"/>
              <a:t>școlar</a:t>
            </a:r>
            <a:r>
              <a:rPr lang="en-US" sz="3200" dirty="0"/>
              <a:t> 20</a:t>
            </a:r>
            <a:r>
              <a:rPr lang="ro-MD" sz="3200" dirty="0"/>
              <a:t>2</a:t>
            </a:r>
            <a:r>
              <a:rPr lang="en-US" sz="3200" dirty="0"/>
              <a:t>5-2026 </a:t>
            </a:r>
            <a:r>
              <a:rPr lang="en-US" sz="3200" dirty="0" err="1"/>
              <a:t>în</a:t>
            </a:r>
            <a:r>
              <a:rPr lang="en-US" sz="3200" dirty="0"/>
              <a:t> </a:t>
            </a:r>
            <a:r>
              <a:rPr lang="en-US" sz="3200" dirty="0" err="1"/>
              <a:t>urma</a:t>
            </a:r>
            <a:r>
              <a:rPr lang="en-US" sz="3200" dirty="0"/>
              <a:t> </a:t>
            </a:r>
            <a:r>
              <a:rPr lang="en-US" sz="3200" dirty="0" err="1"/>
              <a:t>aplicări</a:t>
            </a:r>
            <a:r>
              <a:rPr lang="en-US" sz="3200" dirty="0"/>
              <a:t> </a:t>
            </a:r>
            <a:r>
              <a:rPr lang="en-US" sz="3200" dirty="0" err="1"/>
              <a:t>regulamentului</a:t>
            </a:r>
            <a:r>
              <a:rPr lang="en-US" sz="3200" dirty="0"/>
              <a:t> de </a:t>
            </a:r>
            <a:r>
              <a:rPr lang="en-US" sz="3200" dirty="0" err="1"/>
              <a:t>organizare</a:t>
            </a:r>
            <a:r>
              <a:rPr lang="en-US" sz="3200" dirty="0"/>
              <a:t> </a:t>
            </a:r>
            <a:r>
              <a:rPr lang="en-US" sz="3200" dirty="0" err="1"/>
              <a:t>și</a:t>
            </a:r>
            <a:r>
              <a:rPr lang="en-US" sz="3200" dirty="0"/>
              <a:t> </a:t>
            </a:r>
            <a:r>
              <a:rPr lang="en-US" sz="3200" dirty="0" err="1"/>
              <a:t>funcționare</a:t>
            </a:r>
            <a:r>
              <a:rPr lang="en-US" sz="3200" dirty="0"/>
              <a:t> a </a:t>
            </a:r>
            <a:r>
              <a:rPr lang="en-US" sz="3200" dirty="0" err="1"/>
              <a:t>unității</a:t>
            </a:r>
            <a:r>
              <a:rPr lang="en-US" sz="3200" dirty="0"/>
              <a:t> </a:t>
            </a:r>
            <a:r>
              <a:rPr lang="en-US" sz="3200" dirty="0" err="1"/>
              <a:t>noastre</a:t>
            </a:r>
            <a:r>
              <a:rPr lang="en-US" sz="3200" dirty="0"/>
              <a:t> , 13 </a:t>
            </a:r>
            <a:r>
              <a:rPr lang="en-US" sz="3200" dirty="0" err="1"/>
              <a:t>elevi</a:t>
            </a:r>
            <a:r>
              <a:rPr lang="en-US" sz="3200" dirty="0"/>
              <a:t> au </a:t>
            </a:r>
            <a:r>
              <a:rPr lang="en-US" sz="3200" dirty="0" err="1"/>
              <a:t>avut</a:t>
            </a:r>
            <a:r>
              <a:rPr lang="en-US" sz="3200" dirty="0"/>
              <a:t> nota </a:t>
            </a:r>
            <a:r>
              <a:rPr lang="en-US" sz="3200" dirty="0" err="1"/>
              <a:t>scăzută</a:t>
            </a:r>
            <a:r>
              <a:rPr lang="en-US" sz="3200" dirty="0"/>
              <a:t> la </a:t>
            </a:r>
            <a:r>
              <a:rPr lang="en-US" sz="3200" dirty="0" err="1"/>
              <a:t>purtare</a:t>
            </a:r>
            <a:r>
              <a:rPr lang="en-US" sz="3200" dirty="0"/>
              <a:t> :</a:t>
            </a:r>
            <a:r>
              <a:rPr lang="en-US" sz="3200" dirty="0" err="1"/>
              <a:t>pentru</a:t>
            </a:r>
            <a:r>
              <a:rPr lang="en-US" sz="3200" dirty="0"/>
              <a:t> </a:t>
            </a:r>
            <a:r>
              <a:rPr lang="en-US" sz="3200" dirty="0" err="1"/>
              <a:t>absențe</a:t>
            </a:r>
            <a:r>
              <a:rPr lang="en-US" sz="3200" dirty="0"/>
              <a:t> .</a:t>
            </a:r>
            <a:br>
              <a:rPr lang="en-US" sz="3200" dirty="0"/>
            </a:br>
            <a:r>
              <a:rPr lang="en-US" sz="3200" dirty="0"/>
              <a:t> </a:t>
            </a:r>
            <a:br>
              <a:rPr lang="en-US" sz="3100" dirty="0"/>
            </a:br>
            <a:endParaRPr lang="ro-RO" sz="3100" dirty="0"/>
          </a:p>
        </p:txBody>
      </p:sp>
    </p:spTree>
    <p:extLst>
      <p:ext uri="{BB962C8B-B14F-4D97-AF65-F5344CB8AC3E}">
        <p14:creationId xmlns:p14="http://schemas.microsoft.com/office/powerpoint/2010/main" val="1016036146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354" y="351692"/>
            <a:ext cx="1085556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4800" dirty="0">
                <a:ln w="3175" cmpd="sng">
                  <a:noFill/>
                </a:ln>
                <a:solidFill>
                  <a:srgbClr val="D64787">
                    <a:lumMod val="50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ADMITERE  20</a:t>
            </a:r>
            <a:r>
              <a:rPr lang="en-US" sz="4800" dirty="0">
                <a:ln w="3175" cmpd="sng">
                  <a:noFill/>
                </a:ln>
                <a:solidFill>
                  <a:srgbClr val="D64787">
                    <a:lumMod val="50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24</a:t>
            </a:r>
            <a:endParaRPr lang="en-US" sz="3100" dirty="0">
              <a:ln w="3175" cmpd="sng">
                <a:noFill/>
              </a:ln>
              <a:solidFill>
                <a:srgbClr val="D64787">
                  <a:lumMod val="50000"/>
                </a:srgb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br>
              <a:rPr lang="ro-RO" sz="2200" dirty="0">
                <a:ln w="3175" cmpd="sng">
                  <a:noFill/>
                </a:ln>
                <a:solidFill>
                  <a:prstClr val="black"/>
                </a:solidFill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41937" y="1664678"/>
            <a:ext cx="10456985" cy="2858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44196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44196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44196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Din cei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75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elevi care au absolvit clasa a VIII-a, 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75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 fost admiși  în </a:t>
            </a:r>
            <a:r>
              <a:rPr lang="ro-R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nvățământul liceal . 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44196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 există niciun elev care să nu urmeze o formă de învățământ. 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488832"/>
      </p:ext>
    </p:extLst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FACILITĂȚI ACORDATE ELEVILOR</a:t>
            </a:r>
            <a:endParaRPr lang="ro-RO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857909"/>
              </p:ext>
            </p:extLst>
          </p:nvPr>
        </p:nvGraphicFramePr>
        <p:xfrm>
          <a:off x="3043229" y="2438399"/>
          <a:ext cx="6950983" cy="216860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187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3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99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Categoria de burs</a:t>
                      </a: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</a:t>
                      </a: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</a:t>
                      </a:r>
                      <a:r>
                        <a:rPr lang="pt-BR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 burse aprobate 20</a:t>
                      </a:r>
                      <a:r>
                        <a:rPr lang="ro-MD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pt-BR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</a:t>
                      </a: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345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ro-RO" sz="1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A.Burse de merit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129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8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B.Burse</a:t>
                      </a:r>
                      <a:r>
                        <a:rPr lang="es-E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s-ES" sz="18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ajutor</a:t>
                      </a:r>
                      <a:r>
                        <a:rPr lang="es-E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social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145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(A+B)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274</a:t>
                      </a:r>
                      <a:endParaRPr lang="ro-RO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342517"/>
      </p:ext>
    </p:extLst>
  </p:cSld>
  <p:clrMapOvr>
    <a:masterClrMapping/>
  </p:clrMapOvr>
  <p:transition spd="slow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62838"/>
            <a:ext cx="10018713" cy="939452"/>
          </a:xfrm>
        </p:spPr>
        <p:txBody>
          <a:bodyPr>
            <a:normAutofit fontScale="90000"/>
          </a:bodyPr>
          <a:lstStyle/>
          <a:p>
            <a:br>
              <a:rPr lang="ro-RO" dirty="0"/>
            </a:b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62839"/>
            <a:ext cx="10390364" cy="7726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dirty="0"/>
              <a:t>             </a:t>
            </a:r>
            <a:r>
              <a:rPr lang="ro-RO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ASIGURAREA CALITĂȚII ÎN EDUCAȚIE</a:t>
            </a:r>
          </a:p>
          <a:p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Activitatea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CEAC s-a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desfăşurat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conform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Planului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acţiune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întocmit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începutul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anului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şcolar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o-RO" sz="3600" b="1" dirty="0"/>
              <a:t>                              </a:t>
            </a:r>
            <a:r>
              <a:rPr lang="en-US" sz="3600" b="1" dirty="0" err="1"/>
              <a:t>Activităţi</a:t>
            </a:r>
            <a:r>
              <a:rPr lang="en-US" sz="3600" b="1" dirty="0"/>
              <a:t> </a:t>
            </a:r>
            <a:r>
              <a:rPr lang="en-US" sz="3600" b="1" dirty="0" err="1"/>
              <a:t>realizate</a:t>
            </a:r>
            <a:r>
              <a:rPr lang="en-US" sz="3600" b="1" dirty="0"/>
              <a:t>:</a:t>
            </a:r>
            <a:endParaRPr lang="en-US" sz="3600" dirty="0"/>
          </a:p>
          <a:p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Definitivarea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raportului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evaluare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(RAEI)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şcolar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r>
              <a:rPr lang="ro-MD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5-20</a:t>
            </a:r>
            <a:r>
              <a:rPr lang="ro-RO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</a:p>
          <a:p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Monitorizarea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activităţii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instructiv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-educative la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nivelul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comisiilor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metodice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fişele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observaţie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completate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responsabilii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comisie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metodică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/director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completată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date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referitoare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activitatea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CEAC cu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documente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3600" dirty="0"/>
              <a:t> </a:t>
            </a:r>
          </a:p>
          <a:p>
            <a:pPr marL="0" indent="0">
              <a:buNone/>
            </a:pPr>
            <a:endParaRPr lang="ro-RO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393012"/>
      </p:ext>
    </p:extLst>
  </p:cSld>
  <p:clrMapOvr>
    <a:masterClrMapping/>
  </p:clrMapOvr>
  <p:transition spd="slow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100209"/>
            <a:ext cx="10018713" cy="789140"/>
          </a:xfrm>
        </p:spPr>
        <p:txBody>
          <a:bodyPr>
            <a:normAutofit fontScale="90000"/>
          </a:bodyPr>
          <a:lstStyle/>
          <a:p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ACTIVITATEA CONSILIILOR, COMISIILOR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889349"/>
            <a:ext cx="10018713" cy="56116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o-RO" dirty="0"/>
              <a:t>ANEXE </a:t>
            </a:r>
          </a:p>
          <a:p>
            <a:r>
              <a:rPr lang="ro-RO" dirty="0"/>
              <a:t> 1.RAPORTUL DE ACTIVITATE A COMISIEI  ÎNVĂȚĂTORILOR</a:t>
            </a:r>
            <a:endParaRPr lang="en-US" dirty="0"/>
          </a:p>
          <a:p>
            <a:r>
              <a:rPr lang="ro-RO" dirty="0"/>
              <a:t>  2.RAPORTUL DE ACTIVITATE A COMISIEI LIMBĂ ȘI COMUNICARE</a:t>
            </a:r>
            <a:endParaRPr lang="en-US" dirty="0"/>
          </a:p>
          <a:p>
            <a:r>
              <a:rPr lang="ro-RO" dirty="0"/>
              <a:t>  3.RAPORTUL DE ACTIVITATE A COMISIEI MATENATICĂ ȘI ȘTIINȚE</a:t>
            </a:r>
            <a:endParaRPr lang="en-US" dirty="0"/>
          </a:p>
          <a:p>
            <a:r>
              <a:rPr lang="ro-RO" dirty="0"/>
              <a:t>  4.RAPORTUL DE ACTIVITATE OM ȘI SOCIETATE</a:t>
            </a:r>
            <a:endParaRPr lang="en-US" dirty="0"/>
          </a:p>
          <a:p>
            <a:r>
              <a:rPr lang="ro-RO" dirty="0"/>
              <a:t>  5.RAPORTUL DE ACTIVITATE ARTE,SPORT ȘI TEHNOLOGII</a:t>
            </a:r>
            <a:endParaRPr lang="en-US" dirty="0"/>
          </a:p>
          <a:p>
            <a:r>
              <a:rPr lang="ro-RO" dirty="0"/>
              <a:t>  6.RAPORTUL DE ACTIVITATE  DIRIGINȚI, ACTIVITĂȚI EXTRAȘCOLARE</a:t>
            </a:r>
            <a:endParaRPr lang="en-US" dirty="0"/>
          </a:p>
          <a:p>
            <a:r>
              <a:rPr lang="ro-RO" dirty="0"/>
              <a:t>  7.RAPORTUL COMISIEI DE VIOLENȚĂ</a:t>
            </a:r>
            <a:endParaRPr lang="en-US" dirty="0"/>
          </a:p>
          <a:p>
            <a:r>
              <a:rPr lang="ro-RO" dirty="0"/>
              <a:t>  8.RAPORTUL  COMISIEI DE FORMARE PROFESIONALĂ</a:t>
            </a:r>
            <a:endParaRPr lang="en-US" dirty="0"/>
          </a:p>
          <a:p>
            <a:r>
              <a:rPr lang="ro-RO" dirty="0"/>
              <a:t>  9.RAPORTUL COMISIEI DE MONITORIZARE ABSENȚE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979196"/>
      </p:ext>
    </p:extLst>
  </p:cSld>
  <p:clrMapOvr>
    <a:masterClrMapping/>
  </p:clrMapOvr>
  <p:transition spd="slow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173288" y="685799"/>
            <a:ext cx="10018712" cy="5264063"/>
          </a:xfrm>
        </p:spPr>
        <p:txBody>
          <a:bodyPr>
            <a:normAutofit/>
          </a:bodyPr>
          <a:lstStyle/>
          <a:p>
            <a:r>
              <a:rPr lang="ro-RO" sz="8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 mulțumim!</a:t>
            </a:r>
          </a:p>
        </p:txBody>
      </p:sp>
    </p:spTree>
    <p:extLst>
      <p:ext uri="{BB962C8B-B14F-4D97-AF65-F5344CB8AC3E}">
        <p14:creationId xmlns:p14="http://schemas.microsoft.com/office/powerpoint/2010/main" val="4488529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923</TotalTime>
  <Words>1526</Words>
  <Application>Microsoft Office PowerPoint</Application>
  <PresentationFormat>Widescreen</PresentationFormat>
  <Paragraphs>427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Corbel</vt:lpstr>
      <vt:lpstr>Times New Roman</vt:lpstr>
      <vt:lpstr>Wingdings</vt:lpstr>
      <vt:lpstr>Parallax</vt:lpstr>
      <vt:lpstr> RAPORT PRIVIND STAREA ȘI CALITATEA ÎNVĂȚĂMÂNTULUI ÎN ANUL  ȘCOLAR 2025-2026 </vt:lpstr>
      <vt:lpstr>DEVIZA ȘCOLII</vt:lpstr>
      <vt:lpstr>VIZIUNEA ȘCOLII</vt:lpstr>
      <vt:lpstr>MISIUNEA ȘCOLII</vt:lpstr>
      <vt:lpstr>ACTIVITATEA MANAGERIALĂ</vt:lpstr>
      <vt:lpstr>BAZA MATERIALĂ </vt:lpstr>
      <vt:lpstr>  ● Achiziționarea  de 30 laptopuri ● Montarea a 85 camere de supraveghere ●  Au fost intretinute toate spatiile scolii  ● Reamenajarea unor spatii ● Achiziționarea  de echipament sportiv ● S-au executat lucrări de întreținere la gardul ce imprejmuieste școala    </vt:lpstr>
      <vt:lpstr>RESURSE  UMANE Populaţia şcolară </vt:lpstr>
      <vt:lpstr>Total posturi aprobate pentru anul şcolar 2022-2023 Școala Gimnazială Octavian Goga </vt:lpstr>
      <vt:lpstr>Cadre didactice </vt:lpstr>
      <vt:lpstr>Distribuţia personalului didactic, în funcţie de disciplinele din trunchiul comun:</vt:lpstr>
      <vt:lpstr>Distribuţia pe grade didactice a personalului didactic angajat: </vt:lpstr>
      <vt:lpstr>PowerPoint Presentation</vt:lpstr>
      <vt:lpstr>Personal didactic auxiliar: 1 normă secretar șef 1 normă secretar 1.5 norme  administrator financiar (contabil) 1 normă administrator patrimoniu  1 normă bibliotecar Personal nedidactic: 4 îngrijitori curățenie 1 muncitor de intreținere  Paza permanentă este asigurată prin supraveghere video și de firma de pază Scutul negru care asigură paza între orele 6,00-20,00. </vt:lpstr>
      <vt:lpstr>SITUAŢIA  LA  ÎNVĂŢĂTURĂ</vt:lpstr>
      <vt:lpstr>Promovabilitatea pe nivele se prezintă astfel: </vt:lpstr>
      <vt:lpstr>             Situaţia la învăţatură a elevilor promovaţi </vt:lpstr>
      <vt:lpstr>Studiind situaţiile prezentate mai sus putem să facem următorul comentariu:  ● La clasele I-IV predomină mediile de B și  F.B:   77 % este ponderea mediilor de F.B, 20 % de B. şi 3 % medii slabe.  ● La ciclul gimnazial din cei 322 de elevi promovaţi  174 au medii cuprinse între 9-10, adică 50,49 %, 49,18 % au medii cuprinse între 7-9 şi 0,33 % între 5-7.  ●   In anul școlar 2025-2026 în urma aplicări regulamentului de organizare și funcționare a unității noastre , 13 elevi au avut nota scăzută la purtare :pentru absențe .   </vt:lpstr>
      <vt:lpstr>PowerPoint Presentation</vt:lpstr>
      <vt:lpstr>FACILITĂȚI ACORDATE ELEVILOR</vt:lpstr>
      <vt:lpstr> </vt:lpstr>
      <vt:lpstr>ACTIVITATEA CONSILIILOR, COMISIILOR</vt:lpstr>
      <vt:lpstr>Vă mulțumim!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RAPORT PRIVIND STAREA ȘI CALITATEA ÎNVĂȚĂMÂNTULUI ÎN ANUL  ȘCOLAR 2017-2018</dc:title>
  <dc:creator>C&amp;C</dc:creator>
  <cp:lastModifiedBy>Chis Darius</cp:lastModifiedBy>
  <cp:revision>177</cp:revision>
  <dcterms:created xsi:type="dcterms:W3CDTF">2018-11-23T12:45:47Z</dcterms:created>
  <dcterms:modified xsi:type="dcterms:W3CDTF">2026-09-22T09:14:56Z</dcterms:modified>
</cp:coreProperties>
</file>